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4"/>
  </p:notesMasterIdLst>
  <p:sldIdLst>
    <p:sldId id="256" r:id="rId2"/>
    <p:sldId id="300" r:id="rId3"/>
    <p:sldId id="257" r:id="rId4"/>
    <p:sldId id="258" r:id="rId5"/>
    <p:sldId id="301" r:id="rId6"/>
    <p:sldId id="259" r:id="rId7"/>
    <p:sldId id="260" r:id="rId8"/>
    <p:sldId id="261" r:id="rId9"/>
    <p:sldId id="299" r:id="rId10"/>
    <p:sldId id="302" r:id="rId11"/>
    <p:sldId id="262" r:id="rId12"/>
    <p:sldId id="263" r:id="rId13"/>
    <p:sldId id="264" r:id="rId14"/>
    <p:sldId id="265" r:id="rId15"/>
    <p:sldId id="266" r:id="rId16"/>
    <p:sldId id="267" r:id="rId17"/>
    <p:sldId id="268" r:id="rId18"/>
    <p:sldId id="269" r:id="rId19"/>
    <p:sldId id="270" r:id="rId20"/>
    <p:sldId id="271" r:id="rId21"/>
    <p:sldId id="272" r:id="rId22"/>
    <p:sldId id="274" r:id="rId23"/>
    <p:sldId id="273" r:id="rId24"/>
    <p:sldId id="275" r:id="rId25"/>
    <p:sldId id="276" r:id="rId26"/>
    <p:sldId id="277" r:id="rId27"/>
    <p:sldId id="278" r:id="rId28"/>
    <p:sldId id="279" r:id="rId29"/>
    <p:sldId id="280" r:id="rId30"/>
    <p:sldId id="281" r:id="rId31"/>
    <p:sldId id="290" r:id="rId32"/>
    <p:sldId id="282" r:id="rId33"/>
    <p:sldId id="283" r:id="rId34"/>
    <p:sldId id="284" r:id="rId35"/>
    <p:sldId id="285" r:id="rId36"/>
    <p:sldId id="286" r:id="rId37"/>
    <p:sldId id="287" r:id="rId38"/>
    <p:sldId id="288" r:id="rId39"/>
    <p:sldId id="289" r:id="rId40"/>
    <p:sldId id="291" r:id="rId41"/>
    <p:sldId id="292" r:id="rId42"/>
    <p:sldId id="293" r:id="rId43"/>
    <p:sldId id="294" r:id="rId44"/>
    <p:sldId id="295" r:id="rId45"/>
    <p:sldId id="296" r:id="rId46"/>
    <p:sldId id="297" r:id="rId47"/>
    <p:sldId id="303" r:id="rId48"/>
    <p:sldId id="304" r:id="rId49"/>
    <p:sldId id="305" r:id="rId50"/>
    <p:sldId id="306" r:id="rId51"/>
    <p:sldId id="307" r:id="rId52"/>
    <p:sldId id="298"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EFEF"/>
    <a:srgbClr val="C51FE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B37791-AA64-43AB-A9FF-D697741A6014}" type="datetimeFigureOut">
              <a:rPr lang="en-US" smtClean="0"/>
              <a:pPr/>
              <a:t>8/9/2017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F2386D-5200-4D48-88EA-806268A3ACE9}" type="slidenum">
              <a:rPr lang="en-US" smtClean="0"/>
              <a:pPr/>
              <a:t>‹#›</a:t>
            </a:fld>
            <a:endParaRPr lang="en-US"/>
          </a:p>
        </p:txBody>
      </p:sp>
    </p:spTree>
    <p:extLst>
      <p:ext uri="{BB962C8B-B14F-4D97-AF65-F5344CB8AC3E}">
        <p14:creationId xmlns:p14="http://schemas.microsoft.com/office/powerpoint/2010/main" xmlns="" val="326658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F2386D-5200-4D48-88EA-806268A3ACE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2C20923-62AB-4E65-BDCC-9F8AFF3E5D51}" type="datetimeFigureOut">
              <a:rPr lang="en-US" smtClean="0"/>
              <a:pPr/>
              <a:t>8/9/2017</a:t>
            </a:fld>
            <a:endParaRPr lang="en-US"/>
          </a:p>
        </p:txBody>
      </p:sp>
      <p:sp>
        <p:nvSpPr>
          <p:cNvPr id="16" name="Slide Number Placeholder 15"/>
          <p:cNvSpPr>
            <a:spLocks noGrp="1"/>
          </p:cNvSpPr>
          <p:nvPr>
            <p:ph type="sldNum" sz="quarter" idx="11"/>
          </p:nvPr>
        </p:nvSpPr>
        <p:spPr/>
        <p:txBody>
          <a:bodyPr/>
          <a:lstStyle/>
          <a:p>
            <a:fld id="{75B728AF-8B55-4446-BE2D-36ED762C98C9}"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C20923-62AB-4E65-BDCC-9F8AFF3E5D51}"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728AF-8B55-4446-BE2D-36ED762C98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C20923-62AB-4E65-BDCC-9F8AFF3E5D51}"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728AF-8B55-4446-BE2D-36ED762C98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2C20923-62AB-4E65-BDCC-9F8AFF3E5D51}" type="datetimeFigureOut">
              <a:rPr lang="en-US" smtClean="0"/>
              <a:pPr/>
              <a:t>8/9/2017</a:t>
            </a:fld>
            <a:endParaRPr lang="en-US"/>
          </a:p>
        </p:txBody>
      </p:sp>
      <p:sp>
        <p:nvSpPr>
          <p:cNvPr id="15" name="Slide Number Placeholder 14"/>
          <p:cNvSpPr>
            <a:spLocks noGrp="1"/>
          </p:cNvSpPr>
          <p:nvPr>
            <p:ph type="sldNum" sz="quarter" idx="15"/>
          </p:nvPr>
        </p:nvSpPr>
        <p:spPr/>
        <p:txBody>
          <a:bodyPr/>
          <a:lstStyle>
            <a:lvl1pPr algn="ctr">
              <a:defRPr/>
            </a:lvl1pPr>
          </a:lstStyle>
          <a:p>
            <a:fld id="{75B728AF-8B55-4446-BE2D-36ED762C98C9}"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C20923-62AB-4E65-BDCC-9F8AFF3E5D51}"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728AF-8B55-4446-BE2D-36ED762C98C9}"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2C20923-62AB-4E65-BDCC-9F8AFF3E5D51}"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728AF-8B55-4446-BE2D-36ED762C98C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5B728AF-8B55-4446-BE2D-36ED762C98C9}"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2C20923-62AB-4E65-BDCC-9F8AFF3E5D51}" type="datetimeFigureOut">
              <a:rPr lang="en-US" smtClean="0"/>
              <a:pPr/>
              <a:t>8/9/2017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2C20923-62AB-4E65-BDCC-9F8AFF3E5D51}"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B728AF-8B55-4446-BE2D-36ED762C98C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20923-62AB-4E65-BDCC-9F8AFF3E5D51}"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B728AF-8B55-4446-BE2D-36ED762C98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2C20923-62AB-4E65-BDCC-9F8AFF3E5D51}" type="datetimeFigureOut">
              <a:rPr lang="en-US" smtClean="0"/>
              <a:pPr/>
              <a:t>8/9/2017</a:t>
            </a:fld>
            <a:endParaRPr lang="en-US"/>
          </a:p>
        </p:txBody>
      </p:sp>
      <p:sp>
        <p:nvSpPr>
          <p:cNvPr id="9" name="Slide Number Placeholder 8"/>
          <p:cNvSpPr>
            <a:spLocks noGrp="1"/>
          </p:cNvSpPr>
          <p:nvPr>
            <p:ph type="sldNum" sz="quarter" idx="15"/>
          </p:nvPr>
        </p:nvSpPr>
        <p:spPr/>
        <p:txBody>
          <a:bodyPr/>
          <a:lstStyle/>
          <a:p>
            <a:fld id="{75B728AF-8B55-4446-BE2D-36ED762C98C9}"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2C20923-62AB-4E65-BDCC-9F8AFF3E5D51}" type="datetimeFigureOut">
              <a:rPr lang="en-US" smtClean="0"/>
              <a:pPr/>
              <a:t>8/9/2017</a:t>
            </a:fld>
            <a:endParaRPr lang="en-US"/>
          </a:p>
        </p:txBody>
      </p:sp>
      <p:sp>
        <p:nvSpPr>
          <p:cNvPr id="9" name="Slide Number Placeholder 8"/>
          <p:cNvSpPr>
            <a:spLocks noGrp="1"/>
          </p:cNvSpPr>
          <p:nvPr>
            <p:ph type="sldNum" sz="quarter" idx="11"/>
          </p:nvPr>
        </p:nvSpPr>
        <p:spPr/>
        <p:txBody>
          <a:bodyPr/>
          <a:lstStyle/>
          <a:p>
            <a:fld id="{75B728AF-8B55-4446-BE2D-36ED762C98C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2C20923-62AB-4E65-BDCC-9F8AFF3E5D51}" type="datetimeFigureOut">
              <a:rPr lang="en-US" smtClean="0"/>
              <a:pPr/>
              <a:t>8/9/2017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5B728AF-8B55-4446-BE2D-36ED762C98C9}"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 descr="C:\Users\Sanal\Downloads\538px-India_geo_stub.jpg"/>
          <p:cNvPicPr>
            <a:picLocks noChangeAspect="1" noChangeArrowheads="1"/>
          </p:cNvPicPr>
          <p:nvPr/>
        </p:nvPicPr>
        <p:blipFill>
          <a:blip r:embed="rId2"/>
          <a:srcRect/>
          <a:stretch>
            <a:fillRect/>
          </a:stretch>
        </p:blipFill>
        <p:spPr bwMode="auto">
          <a:xfrm>
            <a:off x="1828800" y="533400"/>
            <a:ext cx="6019800" cy="5715000"/>
          </a:xfrm>
          <a:prstGeom prst="rect">
            <a:avLst/>
          </a:prstGeom>
          <a:noFill/>
        </p:spPr>
      </p:pic>
      <p:sp>
        <p:nvSpPr>
          <p:cNvPr id="10" name="TextBox 9"/>
          <p:cNvSpPr txBox="1"/>
          <p:nvPr/>
        </p:nvSpPr>
        <p:spPr>
          <a:xfrm>
            <a:off x="1143000" y="1524000"/>
            <a:ext cx="7162800" cy="1754326"/>
          </a:xfrm>
          <a:prstGeom prst="rect">
            <a:avLst/>
          </a:prstGeom>
          <a:noFill/>
        </p:spPr>
        <p:txBody>
          <a:bodyPr wrap="square" rtlCol="0">
            <a:spAutoFit/>
          </a:bodyPr>
          <a:lstStyle/>
          <a:p>
            <a:r>
              <a:rPr lang="en-US" sz="3600" b="1" dirty="0" smtClean="0">
                <a:solidFill>
                  <a:srgbClr val="FF0000"/>
                </a:solidFill>
              </a:rPr>
              <a:t>            HISTORY  OF HOMOEOPATHY IN INDIA</a:t>
            </a:r>
            <a:br>
              <a:rPr lang="en-US" sz="3600" b="1" dirty="0" smtClean="0">
                <a:solidFill>
                  <a:srgbClr val="FF0000"/>
                </a:solidFill>
              </a:rPr>
            </a:br>
            <a:endParaRPr lang="en-US" sz="3600" dirty="0">
              <a:solidFill>
                <a:srgbClr val="FF0000"/>
              </a:solidFill>
            </a:endParaRPr>
          </a:p>
        </p:txBody>
      </p:sp>
      <p:sp>
        <p:nvSpPr>
          <p:cNvPr id="11" name="TextBox 10"/>
          <p:cNvSpPr txBox="1"/>
          <p:nvPr/>
        </p:nvSpPr>
        <p:spPr>
          <a:xfrm>
            <a:off x="4648200" y="5001161"/>
            <a:ext cx="4317592" cy="1323439"/>
          </a:xfrm>
          <a:prstGeom prst="rect">
            <a:avLst/>
          </a:prstGeom>
          <a:noFill/>
        </p:spPr>
        <p:txBody>
          <a:bodyPr wrap="none" rtlCol="0">
            <a:spAutoFit/>
          </a:bodyPr>
          <a:lstStyle/>
          <a:p>
            <a:r>
              <a:rPr lang="en-US" sz="2000" dirty="0" smtClean="0">
                <a:solidFill>
                  <a:srgbClr val="FF0000"/>
                </a:solidFill>
              </a:rPr>
              <a:t>DR.SATHESH.M NAIR</a:t>
            </a:r>
          </a:p>
          <a:p>
            <a:r>
              <a:rPr lang="en-US" sz="2000" dirty="0" smtClean="0">
                <a:solidFill>
                  <a:srgbClr val="FF0000"/>
                </a:solidFill>
              </a:rPr>
              <a:t>DEPT.OF ORGANON OF MEDICINE</a:t>
            </a:r>
          </a:p>
          <a:p>
            <a:r>
              <a:rPr lang="en-US" sz="2000" dirty="0" smtClean="0">
                <a:solidFill>
                  <a:srgbClr val="FF0000"/>
                </a:solidFill>
              </a:rPr>
              <a:t>SKHMC</a:t>
            </a:r>
          </a:p>
          <a:p>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nal\Downloads\200px-JJ_Hospital.jpg"/>
          <p:cNvPicPr>
            <a:picLocks noChangeAspect="1" noChangeArrowheads="1"/>
          </p:cNvPicPr>
          <p:nvPr/>
        </p:nvPicPr>
        <p:blipFill>
          <a:blip r:embed="rId2"/>
          <a:srcRect/>
          <a:stretch>
            <a:fillRect/>
          </a:stretch>
        </p:blipFill>
        <p:spPr bwMode="auto">
          <a:xfrm>
            <a:off x="457200" y="533400"/>
            <a:ext cx="8229600" cy="6019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2" name="Content Placeholder 1"/>
          <p:cNvSpPr>
            <a:spLocks noGrp="1"/>
          </p:cNvSpPr>
          <p:nvPr>
            <p:ph sz="half" idx="1"/>
          </p:nvPr>
        </p:nvSpPr>
        <p:spPr/>
        <p:txBody>
          <a:bodyPr>
            <a:normAutofit fontScale="92500" lnSpcReduction="20000"/>
          </a:bodyPr>
          <a:lstStyle/>
          <a:p>
            <a:pPr>
              <a:lnSpc>
                <a:spcPct val="150000"/>
              </a:lnSpc>
            </a:pPr>
            <a:r>
              <a:rPr lang="en-US" dirty="0" smtClean="0">
                <a:solidFill>
                  <a:srgbClr val="002060"/>
                </a:solidFill>
              </a:rPr>
              <a:t>During this period a remarkable personality appeared in Calcutta who had much to do with the establishment and spread of homoeopathy in India.  This was </a:t>
            </a:r>
            <a:r>
              <a:rPr lang="en-US" dirty="0" err="1" smtClean="0">
                <a:solidFill>
                  <a:srgbClr val="002060"/>
                </a:solidFill>
              </a:rPr>
              <a:t>Rajendra</a:t>
            </a:r>
            <a:r>
              <a:rPr lang="en-US" dirty="0" smtClean="0">
                <a:solidFill>
                  <a:srgbClr val="002060"/>
                </a:solidFill>
              </a:rPr>
              <a:t> </a:t>
            </a:r>
            <a:r>
              <a:rPr lang="en-US" dirty="0" err="1" smtClean="0">
                <a:solidFill>
                  <a:srgbClr val="002060"/>
                </a:solidFill>
              </a:rPr>
              <a:t>lal</a:t>
            </a:r>
            <a:r>
              <a:rPr lang="en-US" dirty="0" smtClean="0">
                <a:solidFill>
                  <a:srgbClr val="002060"/>
                </a:solidFill>
              </a:rPr>
              <a:t> </a:t>
            </a:r>
            <a:r>
              <a:rPr lang="en-US" dirty="0" err="1" smtClean="0">
                <a:solidFill>
                  <a:srgbClr val="002060"/>
                </a:solidFill>
              </a:rPr>
              <a:t>dutta</a:t>
            </a:r>
            <a:r>
              <a:rPr lang="en-US" dirty="0" smtClean="0">
                <a:solidFill>
                  <a:srgbClr val="002060"/>
                </a:solidFill>
              </a:rPr>
              <a:t>, popularly known as </a:t>
            </a:r>
            <a:r>
              <a:rPr lang="en-US" dirty="0" err="1" smtClean="0">
                <a:solidFill>
                  <a:srgbClr val="002060"/>
                </a:solidFill>
              </a:rPr>
              <a:t>Babu</a:t>
            </a:r>
            <a:r>
              <a:rPr lang="en-US" dirty="0" smtClean="0">
                <a:solidFill>
                  <a:srgbClr val="002060"/>
                </a:solidFill>
              </a:rPr>
              <a:t> </a:t>
            </a:r>
            <a:r>
              <a:rPr lang="en-US" dirty="0" err="1" smtClean="0">
                <a:solidFill>
                  <a:srgbClr val="002060"/>
                </a:solidFill>
              </a:rPr>
              <a:t>rajan</a:t>
            </a:r>
            <a:r>
              <a:rPr lang="en-US" dirty="0" smtClean="0">
                <a:solidFill>
                  <a:srgbClr val="002060"/>
                </a:solidFill>
              </a:rPr>
              <a:t> </a:t>
            </a:r>
            <a:r>
              <a:rPr lang="en-US" dirty="0" err="1" smtClean="0">
                <a:solidFill>
                  <a:srgbClr val="002060"/>
                </a:solidFill>
              </a:rPr>
              <a:t>dutta</a:t>
            </a:r>
            <a:r>
              <a:rPr lang="en-US" dirty="0" smtClean="0">
                <a:solidFill>
                  <a:srgbClr val="002060"/>
                </a:solidFill>
              </a:rPr>
              <a:t>. </a:t>
            </a:r>
            <a:endParaRPr lang="en-US" dirty="0">
              <a:solidFill>
                <a:srgbClr val="002060"/>
              </a:solidFill>
            </a:endParaRPr>
          </a:p>
        </p:txBody>
      </p:sp>
      <p:pic>
        <p:nvPicPr>
          <p:cNvPr id="6" name="Content Placeholder 5" descr="dutt.jpg"/>
          <p:cNvPicPr>
            <a:picLocks noGrp="1" noChangeAspect="1"/>
          </p:cNvPicPr>
          <p:nvPr>
            <p:ph sz="half" idx="2"/>
          </p:nvPr>
        </p:nvPicPr>
        <p:blipFill>
          <a:blip r:embed="rId2"/>
          <a:stretch>
            <a:fillRect/>
          </a:stretch>
        </p:blipFill>
        <p:spPr>
          <a:xfrm>
            <a:off x="4876800" y="1524001"/>
            <a:ext cx="3886200" cy="4214812"/>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solidFill>
                  <a:srgbClr val="002060"/>
                </a:solidFill>
              </a:rPr>
              <a:t>He belong to a famous scholarly family of Bengal.  He took his Medical degree from Calcutta medical college.  Once an amateur Homoeopath treated his chronic disease and there after he developed an interest in </a:t>
            </a:r>
            <a:r>
              <a:rPr lang="en-US" dirty="0" err="1" smtClean="0">
                <a:solidFill>
                  <a:srgbClr val="002060"/>
                </a:solidFill>
              </a:rPr>
              <a:t>Homoeopahy</a:t>
            </a:r>
            <a:r>
              <a:rPr lang="en-US" dirty="0" smtClean="0">
                <a:solidFill>
                  <a:srgbClr val="002060"/>
                </a:solidFill>
              </a:rPr>
              <a:t>.</a:t>
            </a:r>
          </a:p>
          <a:p>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solidFill>
                  <a:srgbClr val="002060"/>
                </a:solidFill>
              </a:rPr>
              <a:t>In 1851, under the patronage of honorable Sir John Hunter Littler, deputy governor of Bengal, a homoeopathic hospital and 3 dispensaries were started at Calcutta.  Dr. </a:t>
            </a:r>
            <a:r>
              <a:rPr lang="en-US" dirty="0" err="1" smtClean="0">
                <a:solidFill>
                  <a:srgbClr val="002060"/>
                </a:solidFill>
              </a:rPr>
              <a:t>Rajan</a:t>
            </a:r>
            <a:r>
              <a:rPr lang="en-US" dirty="0" smtClean="0">
                <a:solidFill>
                  <a:srgbClr val="002060"/>
                </a:solidFill>
              </a:rPr>
              <a:t> </a:t>
            </a:r>
            <a:r>
              <a:rPr lang="en-US" dirty="0" err="1" smtClean="0">
                <a:solidFill>
                  <a:srgbClr val="002060"/>
                </a:solidFill>
              </a:rPr>
              <a:t>dutta</a:t>
            </a:r>
            <a:r>
              <a:rPr lang="en-US" dirty="0" smtClean="0">
                <a:solidFill>
                  <a:srgbClr val="002060"/>
                </a:solidFill>
              </a:rPr>
              <a:t> brought Dr. </a:t>
            </a:r>
            <a:r>
              <a:rPr lang="en-US" dirty="0" err="1" smtClean="0">
                <a:solidFill>
                  <a:srgbClr val="002060"/>
                </a:solidFill>
              </a:rPr>
              <a:t>Tonnere</a:t>
            </a:r>
            <a:r>
              <a:rPr lang="en-US" dirty="0" smtClean="0">
                <a:solidFill>
                  <a:srgbClr val="002060"/>
                </a:solidFill>
              </a:rPr>
              <a:t>, a French allopath who was later converted to Homoeopathy and appointed him as the physician </a:t>
            </a:r>
            <a:r>
              <a:rPr lang="en-US" dirty="0" err="1" smtClean="0">
                <a:solidFill>
                  <a:srgbClr val="002060"/>
                </a:solidFill>
              </a:rPr>
              <a:t>incharge</a:t>
            </a:r>
            <a:r>
              <a:rPr lang="en-US" dirty="0" smtClean="0">
                <a:solidFill>
                  <a:srgbClr val="002060"/>
                </a:solidFill>
              </a:rPr>
              <a:t> of the hospital</a:t>
            </a: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t> </a:t>
            </a:r>
            <a:r>
              <a:rPr lang="en-US" dirty="0" smtClean="0">
                <a:solidFill>
                  <a:srgbClr val="002060"/>
                </a:solidFill>
              </a:rPr>
              <a:t>Dr. </a:t>
            </a:r>
            <a:r>
              <a:rPr lang="en-US" dirty="0" err="1" smtClean="0">
                <a:solidFill>
                  <a:srgbClr val="002060"/>
                </a:solidFill>
              </a:rPr>
              <a:t>Tonnere</a:t>
            </a:r>
            <a:r>
              <a:rPr lang="en-US" dirty="0" smtClean="0">
                <a:solidFill>
                  <a:srgbClr val="002060"/>
                </a:solidFill>
              </a:rPr>
              <a:t> was also appointed as the first Health officer of Calcutta.  But this venture failed.  The hospital had only a short existence and Dr. </a:t>
            </a:r>
            <a:r>
              <a:rPr lang="en-US" dirty="0" err="1" smtClean="0">
                <a:solidFill>
                  <a:srgbClr val="002060"/>
                </a:solidFill>
              </a:rPr>
              <a:t>Tonnere</a:t>
            </a:r>
            <a:r>
              <a:rPr lang="en-US" dirty="0" smtClean="0">
                <a:solidFill>
                  <a:srgbClr val="002060"/>
                </a:solidFill>
              </a:rPr>
              <a:t> with all his zeal and convection failed to secure a firm footing in Calcutta.</a:t>
            </a:r>
          </a:p>
          <a:p>
            <a:pPr>
              <a:lnSpc>
                <a:spcPct val="150000"/>
              </a:lnSpc>
            </a:pP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lnSpc>
                <a:spcPct val="150000"/>
              </a:lnSpc>
            </a:pPr>
            <a:r>
              <a:rPr lang="en-US" dirty="0" smtClean="0">
                <a:solidFill>
                  <a:srgbClr val="002060"/>
                </a:solidFill>
              </a:rPr>
              <a:t>During this period some amateur homoeopaths in civil and military services was practicing Homoeopathy with great success in Calcutta.  Among them Mr. </a:t>
            </a:r>
            <a:r>
              <a:rPr lang="en-US" dirty="0" err="1" smtClean="0">
                <a:solidFill>
                  <a:srgbClr val="002060"/>
                </a:solidFill>
              </a:rPr>
              <a:t>Ed.D’lator</a:t>
            </a:r>
            <a:r>
              <a:rPr lang="en-US" dirty="0" smtClean="0">
                <a:solidFill>
                  <a:srgbClr val="002060"/>
                </a:solidFill>
              </a:rPr>
              <a:t> one of the prominent judges of </a:t>
            </a:r>
            <a:r>
              <a:rPr lang="en-US" dirty="0" err="1" smtClean="0">
                <a:solidFill>
                  <a:srgbClr val="002060"/>
                </a:solidFill>
              </a:rPr>
              <a:t>sardar</a:t>
            </a:r>
            <a:r>
              <a:rPr lang="en-US" dirty="0" smtClean="0">
                <a:solidFill>
                  <a:srgbClr val="002060"/>
                </a:solidFill>
              </a:rPr>
              <a:t> </a:t>
            </a:r>
            <a:r>
              <a:rPr lang="en-US" dirty="0" err="1" smtClean="0">
                <a:solidFill>
                  <a:srgbClr val="002060"/>
                </a:solidFill>
              </a:rPr>
              <a:t>diwani</a:t>
            </a:r>
            <a:r>
              <a:rPr lang="en-US" dirty="0" smtClean="0">
                <a:solidFill>
                  <a:srgbClr val="002060"/>
                </a:solidFill>
              </a:rPr>
              <a:t> </a:t>
            </a:r>
            <a:r>
              <a:rPr lang="en-US" dirty="0" err="1" smtClean="0">
                <a:solidFill>
                  <a:srgbClr val="002060"/>
                </a:solidFill>
              </a:rPr>
              <a:t>adalath</a:t>
            </a:r>
            <a:r>
              <a:rPr lang="en-US" dirty="0" smtClean="0">
                <a:solidFill>
                  <a:srgbClr val="002060"/>
                </a:solidFill>
              </a:rPr>
              <a:t> is worth mentioning.  Mr. </a:t>
            </a:r>
            <a:r>
              <a:rPr lang="en-US" dirty="0" err="1" smtClean="0">
                <a:solidFill>
                  <a:srgbClr val="002060"/>
                </a:solidFill>
              </a:rPr>
              <a:t>Lator</a:t>
            </a:r>
            <a:r>
              <a:rPr lang="en-US" dirty="0" smtClean="0">
                <a:solidFill>
                  <a:srgbClr val="002060"/>
                </a:solidFill>
              </a:rPr>
              <a:t> treated many cholera cases, in which mortality rate was very low as 30%, as recorded in the British journal of Homoeopathy in 1854.  He converted his immediate subordinate, a deputy magistrate </a:t>
            </a:r>
            <a:r>
              <a:rPr lang="en-US" dirty="0" err="1" smtClean="0">
                <a:solidFill>
                  <a:srgbClr val="002060"/>
                </a:solidFill>
              </a:rPr>
              <a:t>Maulavi</a:t>
            </a:r>
            <a:r>
              <a:rPr lang="en-US" dirty="0" smtClean="0">
                <a:solidFill>
                  <a:srgbClr val="002060"/>
                </a:solidFill>
              </a:rPr>
              <a:t> </a:t>
            </a:r>
            <a:r>
              <a:rPr lang="en-US" dirty="0" err="1" smtClean="0">
                <a:solidFill>
                  <a:srgbClr val="002060"/>
                </a:solidFill>
              </a:rPr>
              <a:t>Ziaudden</a:t>
            </a:r>
            <a:r>
              <a:rPr lang="en-US" dirty="0" smtClean="0">
                <a:solidFill>
                  <a:srgbClr val="002060"/>
                </a:solidFill>
              </a:rPr>
              <a:t> Hussein who in turn became an amateur practitioner.</a:t>
            </a:r>
          </a:p>
          <a:p>
            <a:pPr>
              <a:lnSpc>
                <a:spcPct val="150000"/>
              </a:lnSpc>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solidFill>
                  <a:srgbClr val="002060"/>
                </a:solidFill>
              </a:rPr>
              <a:t>About the same time two government medical officers Dr. Cooper and Dr. </a:t>
            </a:r>
            <a:r>
              <a:rPr lang="en-US" dirty="0" err="1" smtClean="0">
                <a:solidFill>
                  <a:srgbClr val="002060"/>
                </a:solidFill>
              </a:rPr>
              <a:t>J.R.Russel</a:t>
            </a:r>
            <a:r>
              <a:rPr lang="en-US" dirty="0" smtClean="0">
                <a:solidFill>
                  <a:srgbClr val="002060"/>
                </a:solidFill>
              </a:rPr>
              <a:t> were known to admire and practice homoeopathy.</a:t>
            </a:r>
          </a:p>
          <a:p>
            <a:pPr>
              <a:lnSpc>
                <a:spcPct val="150000"/>
              </a:lnSpc>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fontScale="92500" lnSpcReduction="20000"/>
          </a:bodyPr>
          <a:lstStyle/>
          <a:p>
            <a:pPr algn="just">
              <a:lnSpc>
                <a:spcPct val="150000"/>
              </a:lnSpc>
            </a:pPr>
            <a:r>
              <a:rPr lang="en-US" dirty="0" smtClean="0">
                <a:solidFill>
                  <a:srgbClr val="002060"/>
                </a:solidFill>
              </a:rPr>
              <a:t>Dr. </a:t>
            </a:r>
            <a:r>
              <a:rPr lang="en-US" dirty="0" err="1" smtClean="0">
                <a:solidFill>
                  <a:srgbClr val="002060"/>
                </a:solidFill>
              </a:rPr>
              <a:t>Rajendra</a:t>
            </a:r>
            <a:r>
              <a:rPr lang="en-US" dirty="0" smtClean="0">
                <a:solidFill>
                  <a:srgbClr val="002060"/>
                </a:solidFill>
              </a:rPr>
              <a:t> </a:t>
            </a:r>
            <a:r>
              <a:rPr lang="en-US" dirty="0" err="1" smtClean="0">
                <a:solidFill>
                  <a:srgbClr val="002060"/>
                </a:solidFill>
              </a:rPr>
              <a:t>lal</a:t>
            </a:r>
            <a:r>
              <a:rPr lang="en-US" dirty="0" smtClean="0">
                <a:solidFill>
                  <a:srgbClr val="002060"/>
                </a:solidFill>
              </a:rPr>
              <a:t> </a:t>
            </a:r>
            <a:r>
              <a:rPr lang="en-US" dirty="0" err="1" smtClean="0">
                <a:solidFill>
                  <a:srgbClr val="002060"/>
                </a:solidFill>
              </a:rPr>
              <a:t>dutta</a:t>
            </a:r>
            <a:r>
              <a:rPr lang="en-US" dirty="0" smtClean="0">
                <a:solidFill>
                  <a:srgbClr val="002060"/>
                </a:solidFill>
              </a:rPr>
              <a:t> treated some eminent personalities </a:t>
            </a:r>
            <a:r>
              <a:rPr lang="en-US" dirty="0" err="1" smtClean="0">
                <a:solidFill>
                  <a:srgbClr val="002060"/>
                </a:solidFill>
              </a:rPr>
              <a:t>Pandit</a:t>
            </a:r>
            <a:r>
              <a:rPr lang="en-US" dirty="0" smtClean="0">
                <a:solidFill>
                  <a:srgbClr val="002060"/>
                </a:solidFill>
              </a:rPr>
              <a:t> </a:t>
            </a:r>
            <a:r>
              <a:rPr lang="en-US" dirty="0" err="1" smtClean="0">
                <a:solidFill>
                  <a:srgbClr val="002060"/>
                </a:solidFill>
              </a:rPr>
              <a:t>Eswar</a:t>
            </a:r>
            <a:r>
              <a:rPr lang="en-US" dirty="0" smtClean="0">
                <a:solidFill>
                  <a:srgbClr val="002060"/>
                </a:solidFill>
              </a:rPr>
              <a:t> Chandra </a:t>
            </a:r>
            <a:r>
              <a:rPr lang="en-US" dirty="0" err="1" smtClean="0">
                <a:solidFill>
                  <a:srgbClr val="002060"/>
                </a:solidFill>
              </a:rPr>
              <a:t>vidhya</a:t>
            </a:r>
            <a:r>
              <a:rPr lang="en-US" dirty="0" smtClean="0">
                <a:solidFill>
                  <a:srgbClr val="002060"/>
                </a:solidFill>
              </a:rPr>
              <a:t> </a:t>
            </a:r>
            <a:r>
              <a:rPr lang="en-US" dirty="0" err="1" smtClean="0">
                <a:solidFill>
                  <a:srgbClr val="002060"/>
                </a:solidFill>
              </a:rPr>
              <a:t>sagar</a:t>
            </a:r>
            <a:r>
              <a:rPr lang="en-US" dirty="0" smtClean="0">
                <a:solidFill>
                  <a:srgbClr val="002060"/>
                </a:solidFill>
              </a:rPr>
              <a:t> and sir Raja </a:t>
            </a:r>
            <a:r>
              <a:rPr lang="en-US" dirty="0" err="1" smtClean="0">
                <a:solidFill>
                  <a:srgbClr val="002060"/>
                </a:solidFill>
              </a:rPr>
              <a:t>radha</a:t>
            </a:r>
            <a:r>
              <a:rPr lang="en-US" dirty="0" smtClean="0">
                <a:solidFill>
                  <a:srgbClr val="002060"/>
                </a:solidFill>
              </a:rPr>
              <a:t> </a:t>
            </a:r>
            <a:r>
              <a:rPr lang="en-US" dirty="0" err="1" smtClean="0">
                <a:solidFill>
                  <a:srgbClr val="002060"/>
                </a:solidFill>
              </a:rPr>
              <a:t>kanta</a:t>
            </a:r>
            <a:r>
              <a:rPr lang="en-US" dirty="0" smtClean="0">
                <a:solidFill>
                  <a:srgbClr val="002060"/>
                </a:solidFill>
              </a:rPr>
              <a:t> dev.  Dr. </a:t>
            </a:r>
            <a:r>
              <a:rPr lang="en-US" dirty="0" err="1" smtClean="0">
                <a:solidFill>
                  <a:srgbClr val="002060"/>
                </a:solidFill>
              </a:rPr>
              <a:t>Dutta</a:t>
            </a:r>
            <a:r>
              <a:rPr lang="en-US" dirty="0" smtClean="0">
                <a:solidFill>
                  <a:srgbClr val="002060"/>
                </a:solidFill>
              </a:rPr>
              <a:t> was fully convinced of efficiency and usefulness of homoeopathic remedy.  He was on the look for a suitable person to take the cause of homoeopathy.  So he converted dr. </a:t>
            </a:r>
            <a:r>
              <a:rPr lang="en-US" dirty="0" err="1" smtClean="0">
                <a:solidFill>
                  <a:srgbClr val="002060"/>
                </a:solidFill>
              </a:rPr>
              <a:t>Mahendra</a:t>
            </a:r>
            <a:r>
              <a:rPr lang="en-US" dirty="0" smtClean="0">
                <a:solidFill>
                  <a:srgbClr val="002060"/>
                </a:solidFill>
              </a:rPr>
              <a:t> </a:t>
            </a:r>
            <a:r>
              <a:rPr lang="en-US" dirty="0" err="1" smtClean="0">
                <a:solidFill>
                  <a:srgbClr val="002060"/>
                </a:solidFill>
              </a:rPr>
              <a:t>lal</a:t>
            </a:r>
            <a:r>
              <a:rPr lang="en-US" dirty="0" smtClean="0">
                <a:solidFill>
                  <a:srgbClr val="002060"/>
                </a:solidFill>
              </a:rPr>
              <a:t> </a:t>
            </a:r>
            <a:r>
              <a:rPr lang="en-US" dirty="0" err="1" smtClean="0">
                <a:solidFill>
                  <a:srgbClr val="002060"/>
                </a:solidFill>
              </a:rPr>
              <a:t>sircar</a:t>
            </a:r>
            <a:r>
              <a:rPr lang="en-US" dirty="0" smtClean="0">
                <a:solidFill>
                  <a:srgbClr val="002060"/>
                </a:solidFill>
              </a:rPr>
              <a:t> to homoeopathy who later became renowned as ‘Fosterer of homoeopathy’ and helped in providing honor to homoeopathy in India.</a:t>
            </a:r>
            <a:endParaRPr lang="en-US" dirty="0">
              <a:solidFill>
                <a:srgbClr val="002060"/>
              </a:solidFill>
            </a:endParaRPr>
          </a:p>
        </p:txBody>
      </p:sp>
      <p:sp>
        <p:nvSpPr>
          <p:cNvPr id="5" name="Text Placeholder 4"/>
          <p:cNvSpPr>
            <a:spLocks noGrp="1"/>
          </p:cNvSpPr>
          <p:nvPr>
            <p:ph type="body" idx="2"/>
          </p:nvPr>
        </p:nvSpPr>
        <p:spPr/>
        <p:txBody>
          <a:bodyPr/>
          <a:lstStyle/>
          <a:p>
            <a:endParaRPr lang="en-US"/>
          </a:p>
        </p:txBody>
      </p:sp>
      <p:sp>
        <p:nvSpPr>
          <p:cNvPr id="4" name="Title 3"/>
          <p:cNvSpPr>
            <a:spLocks noGrp="1"/>
          </p:cNvSpPr>
          <p:nvPr>
            <p:ph type="title"/>
          </p:nvPr>
        </p:nvSpPr>
        <p:spPr/>
        <p:txBody>
          <a:bodyPr/>
          <a:lstStyle/>
          <a:p>
            <a:endParaRPr lang="en-US"/>
          </a:p>
        </p:txBody>
      </p:sp>
      <p:pic>
        <p:nvPicPr>
          <p:cNvPr id="2050" name="Picture 2" descr="G:\Sathish Sir\m l sircar.jpg"/>
          <p:cNvPicPr>
            <a:picLocks noChangeAspect="1" noChangeArrowheads="1"/>
          </p:cNvPicPr>
          <p:nvPr/>
        </p:nvPicPr>
        <p:blipFill>
          <a:blip r:embed="rId2"/>
          <a:srcRect/>
          <a:stretch>
            <a:fillRect/>
          </a:stretch>
        </p:blipFill>
        <p:spPr bwMode="auto">
          <a:xfrm>
            <a:off x="6858000" y="609600"/>
            <a:ext cx="1905000" cy="3886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solidFill>
                  <a:srgbClr val="002060"/>
                </a:solidFill>
              </a:rPr>
              <a:t>He took M.D. from Calcutta university in 1863 and later became member of Faculty of medicine of same university.</a:t>
            </a:r>
          </a:p>
          <a:p>
            <a:pPr>
              <a:lnSpc>
                <a:spcPct val="150000"/>
              </a:lnSpc>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solidFill>
                  <a:srgbClr val="002060"/>
                </a:solidFill>
              </a:rPr>
              <a:t>He was a pioneer of scientific research.  Initially he had only condemn for homoeopathy.  But after reading some books his interest in it was aroused.  Dr. </a:t>
            </a:r>
            <a:r>
              <a:rPr lang="en-US" dirty="0" err="1" smtClean="0">
                <a:solidFill>
                  <a:srgbClr val="002060"/>
                </a:solidFill>
              </a:rPr>
              <a:t>Dutta</a:t>
            </a:r>
            <a:r>
              <a:rPr lang="en-US" dirty="0" smtClean="0">
                <a:solidFill>
                  <a:srgbClr val="002060"/>
                </a:solidFill>
              </a:rPr>
              <a:t> helped in the investigation of healing of art and Dr. </a:t>
            </a:r>
            <a:r>
              <a:rPr lang="en-US" dirty="0" err="1" smtClean="0">
                <a:solidFill>
                  <a:srgbClr val="002060"/>
                </a:solidFill>
              </a:rPr>
              <a:t>Sircar</a:t>
            </a:r>
            <a:r>
              <a:rPr lang="en-US" dirty="0" smtClean="0">
                <a:solidFill>
                  <a:srgbClr val="002060"/>
                </a:solidFill>
              </a:rPr>
              <a:t> became fully convinced about the effectiveness </a:t>
            </a:r>
            <a:r>
              <a:rPr lang="en-US" smtClean="0">
                <a:solidFill>
                  <a:srgbClr val="002060"/>
                </a:solidFill>
              </a:rPr>
              <a:t>of Homoeopathy</a:t>
            </a:r>
            <a:r>
              <a:rPr lang="en-US" dirty="0" smtClean="0">
                <a:solidFill>
                  <a:srgbClr val="002060"/>
                </a:solidFill>
              </a:rPr>
              <a:t>.</a:t>
            </a:r>
          </a:p>
          <a:p>
            <a:pPr>
              <a:lnSpc>
                <a:spcPct val="150000"/>
              </a:lnSpc>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C:\Users\Sanal\Downloads\india_map2.gif"/>
          <p:cNvPicPr>
            <a:picLocks noChangeAspect="1" noChangeArrowheads="1"/>
          </p:cNvPicPr>
          <p:nvPr/>
        </p:nvPicPr>
        <p:blipFill>
          <a:blip r:embed="rId3"/>
          <a:srcRect/>
          <a:stretch>
            <a:fillRect/>
          </a:stretch>
        </p:blipFill>
        <p:spPr bwMode="auto">
          <a:xfrm>
            <a:off x="381000" y="76201"/>
            <a:ext cx="8381999" cy="6477000"/>
          </a:xfrm>
          <a:prstGeom prst="rect">
            <a:avLst/>
          </a:prstGeom>
          <a:noFill/>
        </p:spPr>
      </p:pic>
      <p:sp>
        <p:nvSpPr>
          <p:cNvPr id="5" name="Flowchart: Connector 4"/>
          <p:cNvSpPr/>
          <p:nvPr/>
        </p:nvSpPr>
        <p:spPr>
          <a:xfrm>
            <a:off x="5562600" y="3124200"/>
            <a:ext cx="152400" cy="1524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3505200" y="5257800"/>
            <a:ext cx="152400" cy="2286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flipV="1">
            <a:off x="2971800" y="5715000"/>
            <a:ext cx="45719" cy="76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150000"/>
              </a:lnSpc>
            </a:pPr>
            <a:r>
              <a:rPr lang="en-US" dirty="0" smtClean="0">
                <a:solidFill>
                  <a:srgbClr val="002060"/>
                </a:solidFill>
              </a:rPr>
              <a:t>In 1867, as against the wishes of senior medical officers and </a:t>
            </a:r>
            <a:r>
              <a:rPr lang="en-US" dirty="0" err="1" smtClean="0">
                <a:solidFill>
                  <a:srgbClr val="002060"/>
                </a:solidFill>
              </a:rPr>
              <a:t>collegues</a:t>
            </a:r>
            <a:r>
              <a:rPr lang="en-US" dirty="0" smtClean="0">
                <a:solidFill>
                  <a:srgbClr val="002060"/>
                </a:solidFill>
              </a:rPr>
              <a:t> he read a paper on ‘suppressed </a:t>
            </a:r>
            <a:r>
              <a:rPr lang="en-US" dirty="0" err="1" smtClean="0">
                <a:solidFill>
                  <a:srgbClr val="002060"/>
                </a:solidFill>
              </a:rPr>
              <a:t>uncertainity</a:t>
            </a:r>
            <a:r>
              <a:rPr lang="en-US" dirty="0" smtClean="0">
                <a:solidFill>
                  <a:srgbClr val="002060"/>
                </a:solidFill>
              </a:rPr>
              <a:t> in medical science in relationship between disease and their remedial agents (medicine)’.  The paper was presented on the occasion of 4</a:t>
            </a:r>
            <a:r>
              <a:rPr lang="en-US" baseline="30000" dirty="0" smtClean="0">
                <a:solidFill>
                  <a:srgbClr val="002060"/>
                </a:solidFill>
              </a:rPr>
              <a:t>th</a:t>
            </a:r>
            <a:r>
              <a:rPr lang="en-US" dirty="0" smtClean="0">
                <a:solidFill>
                  <a:srgbClr val="002060"/>
                </a:solidFill>
              </a:rPr>
              <a:t> Annual general meeting of British medical association (Bengal branch) of which he was the  vice president.</a:t>
            </a: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150000"/>
              </a:lnSpc>
            </a:pPr>
            <a:r>
              <a:rPr lang="en-US" dirty="0" smtClean="0">
                <a:solidFill>
                  <a:srgbClr val="002060"/>
                </a:solidFill>
              </a:rPr>
              <a:t>After the event Dr. </a:t>
            </a:r>
            <a:r>
              <a:rPr lang="en-US" dirty="0" err="1" smtClean="0">
                <a:solidFill>
                  <a:srgbClr val="002060"/>
                </a:solidFill>
              </a:rPr>
              <a:t>Sircar</a:t>
            </a:r>
            <a:r>
              <a:rPr lang="en-US" dirty="0" smtClean="0">
                <a:solidFill>
                  <a:srgbClr val="002060"/>
                </a:solidFill>
              </a:rPr>
              <a:t> was considered as outcaste by fellow professional </a:t>
            </a:r>
            <a:r>
              <a:rPr lang="en-US" dirty="0" err="1" smtClean="0">
                <a:solidFill>
                  <a:srgbClr val="002060"/>
                </a:solidFill>
              </a:rPr>
              <a:t>collegues</a:t>
            </a:r>
            <a:r>
              <a:rPr lang="en-US" dirty="0" smtClean="0">
                <a:solidFill>
                  <a:srgbClr val="002060"/>
                </a:solidFill>
              </a:rPr>
              <a:t>.  Being a pioneer of scientific research, his conversion to homoeopathy enhanced the prestige and establish scientific nature of homoeopathy.  He became the editor of first homoeopathic journal ‘the Calcutta journal of homoeopathic medicine’.</a:t>
            </a: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solidFill>
                  <a:srgbClr val="002060"/>
                </a:solidFill>
              </a:rPr>
              <a:t>In 1867, Dr. </a:t>
            </a:r>
            <a:r>
              <a:rPr lang="en-US" dirty="0" err="1" smtClean="0">
                <a:solidFill>
                  <a:srgbClr val="002060"/>
                </a:solidFill>
              </a:rPr>
              <a:t>Salzer</a:t>
            </a:r>
            <a:r>
              <a:rPr lang="en-US" dirty="0" smtClean="0">
                <a:solidFill>
                  <a:srgbClr val="002060"/>
                </a:solidFill>
              </a:rPr>
              <a:t> came to Calcutta and started a successful practice in the city.</a:t>
            </a:r>
          </a:p>
          <a:p>
            <a:pPr>
              <a:lnSpc>
                <a:spcPct val="150000"/>
              </a:lnSpc>
            </a:pP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fontScale="85000" lnSpcReduction="10000"/>
          </a:bodyPr>
          <a:lstStyle/>
          <a:p>
            <a:pPr algn="just">
              <a:lnSpc>
                <a:spcPct val="150000"/>
              </a:lnSpc>
            </a:pPr>
            <a:r>
              <a:rPr lang="en-US" dirty="0" smtClean="0">
                <a:solidFill>
                  <a:srgbClr val="002060"/>
                </a:solidFill>
              </a:rPr>
              <a:t>In 1878, </a:t>
            </a:r>
            <a:r>
              <a:rPr lang="en-US" dirty="0" err="1" smtClean="0">
                <a:solidFill>
                  <a:srgbClr val="002060"/>
                </a:solidFill>
              </a:rPr>
              <a:t>Dr.Pratap</a:t>
            </a:r>
            <a:r>
              <a:rPr lang="en-US" dirty="0" smtClean="0">
                <a:solidFill>
                  <a:srgbClr val="002060"/>
                </a:solidFill>
              </a:rPr>
              <a:t> Chandra </a:t>
            </a:r>
            <a:r>
              <a:rPr lang="en-US" dirty="0" err="1" smtClean="0">
                <a:solidFill>
                  <a:srgbClr val="002060"/>
                </a:solidFill>
              </a:rPr>
              <a:t>majumdar</a:t>
            </a:r>
            <a:r>
              <a:rPr lang="en-US" dirty="0" smtClean="0">
                <a:solidFill>
                  <a:srgbClr val="002060"/>
                </a:solidFill>
              </a:rPr>
              <a:t> graduated from Calcutta medical college and was later converted to homoeopathy by his father-in-law Dr. B.L. </a:t>
            </a:r>
            <a:r>
              <a:rPr lang="en-US" dirty="0" err="1" smtClean="0">
                <a:solidFill>
                  <a:srgbClr val="002060"/>
                </a:solidFill>
              </a:rPr>
              <a:t>Bhaduri</a:t>
            </a:r>
            <a:r>
              <a:rPr lang="en-US" dirty="0" smtClean="0">
                <a:solidFill>
                  <a:srgbClr val="002060"/>
                </a:solidFill>
              </a:rPr>
              <a:t>.  Dr. </a:t>
            </a:r>
            <a:r>
              <a:rPr lang="en-US" dirty="0" err="1" smtClean="0">
                <a:solidFill>
                  <a:srgbClr val="002060"/>
                </a:solidFill>
              </a:rPr>
              <a:t>Pratapchandra</a:t>
            </a:r>
            <a:r>
              <a:rPr lang="en-US" dirty="0" smtClean="0">
                <a:solidFill>
                  <a:srgbClr val="002060"/>
                </a:solidFill>
              </a:rPr>
              <a:t> </a:t>
            </a:r>
            <a:r>
              <a:rPr lang="en-US" dirty="0" err="1" smtClean="0">
                <a:solidFill>
                  <a:srgbClr val="002060"/>
                </a:solidFill>
              </a:rPr>
              <a:t>majumdar</a:t>
            </a:r>
            <a:r>
              <a:rPr lang="en-US" dirty="0" smtClean="0">
                <a:solidFill>
                  <a:srgbClr val="002060"/>
                </a:solidFill>
              </a:rPr>
              <a:t> was a worthy assistant to Dr. </a:t>
            </a:r>
            <a:r>
              <a:rPr lang="en-US" dirty="0" err="1" smtClean="0">
                <a:solidFill>
                  <a:srgbClr val="002060"/>
                </a:solidFill>
              </a:rPr>
              <a:t>Salzer</a:t>
            </a:r>
            <a:r>
              <a:rPr lang="en-US" dirty="0" smtClean="0">
                <a:solidFill>
                  <a:srgbClr val="002060"/>
                </a:solidFill>
              </a:rPr>
              <a:t> for a long time and he practiced Hahnemannian homoeopathy.  He was the editor of second oldest homoeopathic journal ‘Indian homoeopathic review’.  In 1881, he established Calcutta homoeopathic medical college in collaboration with Dr. D.N. Roy.</a:t>
            </a:r>
          </a:p>
          <a:p>
            <a:endParaRPr lang="en-US" dirty="0">
              <a:solidFill>
                <a:srgbClr val="002060"/>
              </a:solidFill>
            </a:endParaRPr>
          </a:p>
        </p:txBody>
      </p:sp>
      <p:sp>
        <p:nvSpPr>
          <p:cNvPr id="5" name="Text Placeholder 4"/>
          <p:cNvSpPr>
            <a:spLocks noGrp="1"/>
          </p:cNvSpPr>
          <p:nvPr>
            <p:ph type="body" idx="2"/>
          </p:nvPr>
        </p:nvSpPr>
        <p:spPr/>
        <p:txBody>
          <a:bodyPr/>
          <a:lstStyle/>
          <a:p>
            <a:endParaRPr lang="en-US"/>
          </a:p>
        </p:txBody>
      </p:sp>
      <p:sp>
        <p:nvSpPr>
          <p:cNvPr id="4" name="Title 3"/>
          <p:cNvSpPr>
            <a:spLocks noGrp="1"/>
          </p:cNvSpPr>
          <p:nvPr>
            <p:ph type="title"/>
          </p:nvPr>
        </p:nvSpPr>
        <p:spPr/>
        <p:txBody>
          <a:bodyPr/>
          <a:lstStyle/>
          <a:p>
            <a:endParaRPr lang="en-US"/>
          </a:p>
        </p:txBody>
      </p:sp>
      <p:pic>
        <p:nvPicPr>
          <p:cNvPr id="3074" name="Picture 2" descr="G:\Sathish Sir\majumdar.jpg"/>
          <p:cNvPicPr>
            <a:picLocks noChangeAspect="1" noChangeArrowheads="1"/>
          </p:cNvPicPr>
          <p:nvPr/>
        </p:nvPicPr>
        <p:blipFill>
          <a:blip r:embed="rId2"/>
          <a:srcRect/>
          <a:stretch>
            <a:fillRect/>
          </a:stretch>
        </p:blipFill>
        <p:spPr bwMode="auto">
          <a:xfrm>
            <a:off x="6858000" y="609600"/>
            <a:ext cx="1955800" cy="44958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150000"/>
              </a:lnSpc>
            </a:pPr>
            <a:r>
              <a:rPr lang="en-US" dirty="0" smtClean="0">
                <a:solidFill>
                  <a:srgbClr val="002060"/>
                </a:solidFill>
              </a:rPr>
              <a:t>Among his contemporaries he found a galaxy of eminent homoeopaths like </a:t>
            </a:r>
            <a:r>
              <a:rPr lang="en-US" dirty="0" err="1" smtClean="0">
                <a:solidFill>
                  <a:srgbClr val="002060"/>
                </a:solidFill>
              </a:rPr>
              <a:t>Dr.B.N.Banerjee</a:t>
            </a:r>
            <a:r>
              <a:rPr lang="en-US" dirty="0" smtClean="0">
                <a:solidFill>
                  <a:srgbClr val="002060"/>
                </a:solidFill>
              </a:rPr>
              <a:t> and Dr. W. </a:t>
            </a:r>
            <a:r>
              <a:rPr lang="en-US" dirty="0" err="1" smtClean="0">
                <a:solidFill>
                  <a:srgbClr val="002060"/>
                </a:solidFill>
              </a:rPr>
              <a:t>Younan</a:t>
            </a:r>
            <a:r>
              <a:rPr lang="en-US" dirty="0" smtClean="0">
                <a:solidFill>
                  <a:srgbClr val="002060"/>
                </a:solidFill>
              </a:rPr>
              <a:t> etc.</a:t>
            </a:r>
          </a:p>
          <a:p>
            <a:endParaRPr lang="en-US" dirty="0">
              <a:solidFill>
                <a:srgbClr val="002060"/>
              </a:solidFill>
            </a:endParaRPr>
          </a:p>
        </p:txBody>
      </p:sp>
      <p:sp>
        <p:nvSpPr>
          <p:cNvPr id="3" name="Title 2"/>
          <p:cNvSpPr>
            <a:spLocks noGrp="1"/>
          </p:cNvSpPr>
          <p:nvPr>
            <p:ph type="title"/>
          </p:nvPr>
        </p:nvSpPr>
        <p:spPr/>
        <p:txBody>
          <a:bodyPr/>
          <a:lstStyle/>
          <a:p>
            <a:r>
              <a:rPr smtClean="0"/>
              <a: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lnSpc>
                <a:spcPct val="150000"/>
              </a:lnSpc>
            </a:pPr>
            <a:r>
              <a:rPr lang="en-US" dirty="0" smtClean="0">
                <a:solidFill>
                  <a:srgbClr val="002060"/>
                </a:solidFill>
              </a:rPr>
              <a:t>Towards the end of 19</a:t>
            </a:r>
            <a:r>
              <a:rPr lang="en-US" baseline="30000" dirty="0" smtClean="0">
                <a:solidFill>
                  <a:srgbClr val="002060"/>
                </a:solidFill>
              </a:rPr>
              <a:t>th</a:t>
            </a:r>
            <a:r>
              <a:rPr lang="en-US" dirty="0" smtClean="0">
                <a:solidFill>
                  <a:srgbClr val="002060"/>
                </a:solidFill>
              </a:rPr>
              <a:t> century, another medical man with broad imagination and out look entered the field of homoeopathy as a chemist and pharmacist.  It was Mahesh Bhattacharya who was the pioneer in selling good quality medicine in economical rates. Thus making Homoeopathy more popular among general public .  He also published pharmacopeia in Bengali and English.     </a:t>
            </a:r>
          </a:p>
          <a:p>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pPr algn="just">
              <a:lnSpc>
                <a:spcPct val="200000"/>
              </a:lnSpc>
            </a:pPr>
            <a:r>
              <a:rPr lang="en-US" dirty="0" smtClean="0">
                <a:solidFill>
                  <a:srgbClr val="002060"/>
                </a:solidFill>
              </a:rPr>
              <a:t>Towards the beginning of 20</a:t>
            </a:r>
            <a:r>
              <a:rPr lang="en-US" baseline="30000" dirty="0" smtClean="0">
                <a:solidFill>
                  <a:srgbClr val="002060"/>
                </a:solidFill>
              </a:rPr>
              <a:t>th</a:t>
            </a:r>
            <a:r>
              <a:rPr lang="en-US" dirty="0" smtClean="0">
                <a:solidFill>
                  <a:srgbClr val="002060"/>
                </a:solidFill>
              </a:rPr>
              <a:t> century many institution were established in Bengal which give knowledge to students. Some eminent homoeopaths entered  the field such as DR.DIWAN JAI CHAND and DR.N.M JAISOORIYA.</a:t>
            </a:r>
            <a:endParaRPr lang="en-US" dirty="0">
              <a:solidFill>
                <a:srgbClr val="002060"/>
              </a:solidFill>
            </a:endParaRPr>
          </a:p>
        </p:txBody>
      </p:sp>
      <p:sp>
        <p:nvSpPr>
          <p:cNvPr id="5" name="Text Placeholder 4"/>
          <p:cNvSpPr>
            <a:spLocks noGrp="1"/>
          </p:cNvSpPr>
          <p:nvPr>
            <p:ph type="body" idx="2"/>
          </p:nvPr>
        </p:nvSpPr>
        <p:spPr/>
        <p:txBody>
          <a:bodyPr/>
          <a:lstStyle/>
          <a:p>
            <a:endParaRPr lang="en-US"/>
          </a:p>
        </p:txBody>
      </p:sp>
      <p:sp>
        <p:nvSpPr>
          <p:cNvPr id="4" name="Title 3"/>
          <p:cNvSpPr>
            <a:spLocks noGrp="1"/>
          </p:cNvSpPr>
          <p:nvPr>
            <p:ph type="title"/>
          </p:nvPr>
        </p:nvSpPr>
        <p:spPr/>
        <p:txBody>
          <a:bodyPr/>
          <a:lstStyle/>
          <a:p>
            <a:endParaRPr lang="en-US"/>
          </a:p>
        </p:txBody>
      </p:sp>
      <p:pic>
        <p:nvPicPr>
          <p:cNvPr id="4098" name="Picture 2" descr="G:\Sathish Sir\diwan.jpg"/>
          <p:cNvPicPr>
            <a:picLocks noChangeAspect="1" noChangeArrowheads="1"/>
          </p:cNvPicPr>
          <p:nvPr/>
        </p:nvPicPr>
        <p:blipFill>
          <a:blip r:embed="rId2"/>
          <a:srcRect/>
          <a:stretch>
            <a:fillRect/>
          </a:stretch>
        </p:blipFill>
        <p:spPr bwMode="auto">
          <a:xfrm>
            <a:off x="6705600" y="304800"/>
            <a:ext cx="2286000" cy="504983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lnSpc>
                <a:spcPct val="200000"/>
              </a:lnSpc>
            </a:pPr>
            <a:r>
              <a:rPr lang="en-US" dirty="0" smtClean="0">
                <a:solidFill>
                  <a:srgbClr val="002060"/>
                </a:solidFill>
              </a:rPr>
              <a:t>With the growth and popularity, considerable elements  forced themselves in to profession. Fake(bogies) institution were started and such homoeopathic degrees began to be brought and sold to fool, the unweary public. As a result homoeopathy began to be looked down up on as something decieveful.</a:t>
            </a: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lnSpc>
                <a:spcPct val="150000"/>
              </a:lnSpc>
            </a:pPr>
            <a:r>
              <a:rPr lang="en-US" dirty="0" smtClean="0">
                <a:solidFill>
                  <a:srgbClr val="002060"/>
                </a:solidFill>
              </a:rPr>
              <a:t>This situation prompted a group of trained homoeopaths to make effort for the govt. recognition with a view that homoeopathic training and practices may proceed along right Line.</a:t>
            </a:r>
          </a:p>
          <a:p>
            <a:pPr algn="just">
              <a:lnSpc>
                <a:spcPct val="150000"/>
              </a:lnSpc>
              <a:buNone/>
            </a:pPr>
            <a:endParaRPr lang="en-US" dirty="0" smtClean="0">
              <a:solidFill>
                <a:srgbClr val="002060"/>
              </a:solidFill>
            </a:endParaRPr>
          </a:p>
          <a:p>
            <a:pPr algn="just">
              <a:lnSpc>
                <a:spcPct val="150000"/>
              </a:lnSpc>
            </a:pPr>
            <a:r>
              <a:rPr lang="en-US" dirty="0" smtClean="0">
                <a:solidFill>
                  <a:srgbClr val="002060"/>
                </a:solidFill>
              </a:rPr>
              <a:t>This group of homoeopaths discussed it with central legislative assembly who then put up the first homoeopathic resolution in central assembly(British regime.). It was passed with majority in 1936.  </a:t>
            </a:r>
          </a:p>
          <a:p>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200000"/>
              </a:lnSpc>
            </a:pPr>
            <a:r>
              <a:rPr lang="en-US" dirty="0" smtClean="0">
                <a:solidFill>
                  <a:srgbClr val="002060"/>
                </a:solidFill>
              </a:rPr>
              <a:t>Based on this, govt.homoeopathic medical college of Bengal was induced to constitute a  State faculty of homoeopathic medicine in 1941. this was the first state sponsored homoeopathic council in India.</a:t>
            </a: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72000"/>
          </a:xfrm>
        </p:spPr>
        <p:txBody>
          <a:bodyPr/>
          <a:lstStyle/>
          <a:p>
            <a:r>
              <a:rPr lang="en-US" dirty="0" smtClean="0">
                <a:solidFill>
                  <a:srgbClr val="002060"/>
                </a:solidFill>
              </a:rPr>
              <a:t>Homoeopathy does not take much time to be introduced in India.  In the year 1810 itself (i.e. the year Hahnemann published Organon of medicine), some German physicians and missionaries landed in Bengal and started distributing homoeopathic medicine among the local inhabitants.  By the middle of 19</a:t>
            </a:r>
            <a:r>
              <a:rPr lang="en-US" baseline="30000" dirty="0" smtClean="0">
                <a:solidFill>
                  <a:srgbClr val="002060"/>
                </a:solidFill>
              </a:rPr>
              <a:t>th</a:t>
            </a:r>
            <a:r>
              <a:rPr lang="en-US" dirty="0" smtClean="0">
                <a:solidFill>
                  <a:srgbClr val="002060"/>
                </a:solidFill>
              </a:rPr>
              <a:t> century there were many amateur homoeopaths among Indian civil and military service persons in Bengal.</a:t>
            </a:r>
          </a:p>
          <a:p>
            <a:endParaRPr lang="en-US" dirty="0">
              <a:solidFill>
                <a:srgbClr val="002060"/>
              </a:solidFill>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200000"/>
              </a:lnSpc>
            </a:pPr>
            <a:r>
              <a:rPr lang="en-US" dirty="0" smtClean="0">
                <a:solidFill>
                  <a:srgbClr val="002060"/>
                </a:solidFill>
              </a:rPr>
              <a:t>Other provinces  also demanded the State recognition of homoeopathy , but the effects do not materialize as the continuation of 2</a:t>
            </a:r>
            <a:r>
              <a:rPr lang="en-US" baseline="30000" dirty="0" smtClean="0">
                <a:solidFill>
                  <a:srgbClr val="002060"/>
                </a:solidFill>
              </a:rPr>
              <a:t>nd</a:t>
            </a:r>
            <a:r>
              <a:rPr lang="en-US" dirty="0" smtClean="0">
                <a:solidFill>
                  <a:srgbClr val="002060"/>
                </a:solidFill>
              </a:rPr>
              <a:t> world war. In 1944 the all India institute of homoeopathy was formed with central  office at Delhi. The members include. </a:t>
            </a: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smtClean="0">
                <a:solidFill>
                  <a:srgbClr val="002060"/>
                </a:solidFill>
              </a:rPr>
              <a:t>Dr. Diwan Jaichand of Lahore</a:t>
            </a:r>
          </a:p>
          <a:p>
            <a:pPr>
              <a:lnSpc>
                <a:spcPct val="200000"/>
              </a:lnSpc>
            </a:pPr>
            <a:r>
              <a:rPr lang="en-US" dirty="0" smtClean="0">
                <a:solidFill>
                  <a:srgbClr val="002060"/>
                </a:solidFill>
              </a:rPr>
              <a:t>Dr A.N Muharjee of Calcutta</a:t>
            </a:r>
          </a:p>
          <a:p>
            <a:pPr>
              <a:lnSpc>
                <a:spcPct val="200000"/>
              </a:lnSpc>
            </a:pPr>
            <a:r>
              <a:rPr lang="en-US" dirty="0" smtClean="0">
                <a:solidFill>
                  <a:srgbClr val="002060"/>
                </a:solidFill>
              </a:rPr>
              <a:t>Dr. Daya Sankar Kayasta</a:t>
            </a:r>
          </a:p>
          <a:p>
            <a:pPr>
              <a:lnSpc>
                <a:spcPct val="200000"/>
              </a:lnSpc>
            </a:pPr>
            <a:r>
              <a:rPr lang="en-US" dirty="0" smtClean="0">
                <a:solidFill>
                  <a:srgbClr val="002060"/>
                </a:solidFill>
              </a:rPr>
              <a:t>Dr. J.P Sreevasthva</a:t>
            </a:r>
          </a:p>
          <a:p>
            <a:pPr>
              <a:lnSpc>
                <a:spcPct val="200000"/>
              </a:lnSpc>
            </a:pPr>
            <a:r>
              <a:rPr lang="en-US" dirty="0" smtClean="0">
                <a:solidFill>
                  <a:srgbClr val="002060"/>
                </a:solidFill>
              </a:rPr>
              <a:t>Dr. K.G Saxena</a:t>
            </a:r>
          </a:p>
          <a:p>
            <a:pPr>
              <a:lnSpc>
                <a:spcPct val="200000"/>
              </a:lnSpc>
            </a:pPr>
            <a:endParaRPr lang="en-US" dirty="0">
              <a:solidFill>
                <a:schemeClr val="accent6">
                  <a:lumMod val="50000"/>
                </a:schemeClr>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200000"/>
              </a:lnSpc>
            </a:pPr>
            <a:r>
              <a:rPr lang="en-US" dirty="0" smtClean="0">
                <a:solidFill>
                  <a:srgbClr val="002060"/>
                </a:solidFill>
              </a:rPr>
              <a:t>Dr. K.G Saxena was the founder secretary of the all India institute of homoeopathy. In 1947 when India became independent Rajkumari Amrith Kaur became the first health minister  who was the eminent  supporter of homoeopathy. </a:t>
            </a: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200000"/>
              </a:lnSpc>
            </a:pPr>
            <a:r>
              <a:rPr lang="en-US" dirty="0" smtClean="0">
                <a:solidFill>
                  <a:srgbClr val="002060"/>
                </a:solidFill>
              </a:rPr>
              <a:t>In 1948 another homoeopathic resolution was put up by the congress party in the parliament  and resolution was unanimously passed. The resolution contain several elements like recognition , research , post graduate studies, hospitals, dug registration etc.</a:t>
            </a:r>
            <a:endParaRPr lang="en-US" dirty="0">
              <a:solidFill>
                <a:srgbClr val="002060"/>
              </a:solidFill>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lnSpc>
                <a:spcPct val="200000"/>
              </a:lnSpc>
            </a:pPr>
            <a:r>
              <a:rPr lang="en-US" dirty="0" smtClean="0">
                <a:solidFill>
                  <a:srgbClr val="002060"/>
                </a:solidFill>
              </a:rPr>
              <a:t>In 1948 a homoeopathic enquiry committee  was instituted by the govt. of India. The personals of this enquiry committee included most of the members of all India institute of homoeopathy. The committee submitted its report in 1949 where in it accepted the scientificity of homoeopathic system of medicine.</a:t>
            </a: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lnSpc>
                <a:spcPct val="200000"/>
              </a:lnSpc>
            </a:pPr>
            <a:r>
              <a:rPr lang="en-US" dirty="0" smtClean="0">
                <a:solidFill>
                  <a:srgbClr val="002060"/>
                </a:solidFill>
              </a:rPr>
              <a:t>It also recommended the formation of central council of homoeopathy(CCH). Dr. K.G Saxena , the secretary of all India institute of homoeopathy was appointed as the honorary homoeopathic physician to the president of India.the all India institute of homoeopathy was the responsible for the recognition of homoeopathy in centre.</a:t>
            </a: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lnSpc>
                <a:spcPct val="200000"/>
              </a:lnSpc>
            </a:pPr>
            <a:r>
              <a:rPr lang="en-US" dirty="0" smtClean="0">
                <a:solidFill>
                  <a:srgbClr val="002060"/>
                </a:solidFill>
              </a:rPr>
              <a:t>In 1962 Dr. K.G Saxena was appointed as the homoeopathic advisor to the govt. of India . The function of the advisor was to help the govt.of India  with all matter concerning homoeopathy. In September 1962, the homoeopathic pharmacopeia committee was appointed with Dr. B.K Sarkar as the chairman.</a:t>
            </a: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60000"/>
              </a:lnSpc>
            </a:pPr>
            <a:r>
              <a:rPr lang="en-US" dirty="0" smtClean="0">
                <a:solidFill>
                  <a:srgbClr val="002060"/>
                </a:solidFill>
              </a:rPr>
              <a:t>In 1965, the state health ministers recommended the central council of health that a central council of homoeopathy and a central council for the Indian system of medicine should be set up in order to regularize the education and practice of each system. accordingly in 1968 homoeopathy central council bill was introduced in the Rajya Sabha.</a:t>
            </a:r>
            <a:endParaRPr lang="en-US" dirty="0">
              <a:solidFill>
                <a:srgbClr val="002060"/>
              </a:solidFill>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lnSpc>
                <a:spcPct val="170000"/>
              </a:lnSpc>
            </a:pPr>
            <a:r>
              <a:rPr lang="en-US" dirty="0" smtClean="0">
                <a:solidFill>
                  <a:srgbClr val="002060"/>
                </a:solidFill>
              </a:rPr>
              <a:t>On December 1973, the homoeopathy central council bill was passed . Under the provision of the homoeopathy central council act, 1973 the 1</a:t>
            </a:r>
            <a:r>
              <a:rPr lang="en-US" baseline="30000" dirty="0" smtClean="0">
                <a:solidFill>
                  <a:srgbClr val="002060"/>
                </a:solidFill>
              </a:rPr>
              <a:t>st</a:t>
            </a:r>
            <a:r>
              <a:rPr lang="en-US" dirty="0" smtClean="0">
                <a:solidFill>
                  <a:srgbClr val="002060"/>
                </a:solidFill>
              </a:rPr>
              <a:t> central council of ho0moeopathy was constituted in august 1974 with sri. A. K .Kisku M.P as president and Dr. Jugal kishore as vice president along with 34 members team all over India. The central council of homoeopathy was inaugurated by Dr. Karan Singh , union health minister of India on December 1974.</a:t>
            </a: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lnSpc>
                <a:spcPct val="200000"/>
              </a:lnSpc>
              <a:buFont typeface="Arial" pitchFamily="34" charset="0"/>
              <a:buChar char="•"/>
            </a:pPr>
            <a:r>
              <a:rPr lang="en-US" dirty="0" smtClean="0">
                <a:solidFill>
                  <a:srgbClr val="002060"/>
                </a:solidFill>
              </a:rPr>
              <a:t>At present every Indian state except Himachal Pradesh, Jammu and Kashmir, has a homoeopathic board with two registers of practitioner, part A and part B.  Part A consists of the name of all institutionally qualified practitioners and part B consist of the name of practitioners who have been registered on experience basis.</a:t>
            </a:r>
          </a:p>
          <a:p>
            <a:pPr algn="just">
              <a:lnSpc>
                <a:spcPct val="200000"/>
              </a:lnSpc>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2" name="Content Placeholder 1"/>
          <p:cNvSpPr>
            <a:spLocks noGrp="1"/>
          </p:cNvSpPr>
          <p:nvPr>
            <p:ph sz="half" idx="1"/>
          </p:nvPr>
        </p:nvSpPr>
        <p:spPr/>
        <p:txBody>
          <a:bodyPr>
            <a:normAutofit fontScale="62500" lnSpcReduction="20000"/>
          </a:bodyPr>
          <a:lstStyle/>
          <a:p>
            <a:pPr>
              <a:lnSpc>
                <a:spcPct val="150000"/>
              </a:lnSpc>
            </a:pPr>
            <a:r>
              <a:rPr lang="en-US" dirty="0" smtClean="0">
                <a:solidFill>
                  <a:srgbClr val="002060"/>
                </a:solidFill>
              </a:rPr>
              <a:t>But, Homoeopathy was officially introduced in India by a Romanian, Dr. John martin Hoenigberger.  He left his native place, Transylvania in 1815 and visited many places and reached India.  He settled in India for 15 years and started practicing Homoeopathy in Lahore.  His name spread only when he treated and cured some soldiers bitten by a jackal. And he treats the ulcer of a horse which is very favored to maharaja. He made him chief court physician and made to accept the management of a gun powder manufactory.</a:t>
            </a:r>
          </a:p>
          <a:p>
            <a:pPr>
              <a:lnSpc>
                <a:spcPct val="150000"/>
              </a:lnSpc>
            </a:pPr>
            <a:endParaRPr lang="en-US" dirty="0">
              <a:solidFill>
                <a:srgbClr val="002060"/>
              </a:solidFill>
            </a:endParaRPr>
          </a:p>
        </p:txBody>
      </p:sp>
      <p:pic>
        <p:nvPicPr>
          <p:cNvPr id="6" name="Content Placeholder 5" descr="honigberger 2.jpg"/>
          <p:cNvPicPr>
            <a:picLocks noGrp="1" noChangeAspect="1"/>
          </p:cNvPicPr>
          <p:nvPr>
            <p:ph sz="half" idx="2"/>
          </p:nvPr>
        </p:nvPicPr>
        <p:blipFill>
          <a:blip r:embed="rId2"/>
          <a:stretch>
            <a:fillRect/>
          </a:stretch>
        </p:blipFill>
        <p:spPr>
          <a:xfrm>
            <a:off x="5257800" y="1447800"/>
            <a:ext cx="3352800" cy="4038600"/>
          </a:xfr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smtClean="0">
                <a:solidFill>
                  <a:srgbClr val="002060"/>
                </a:solidFill>
              </a:rPr>
              <a:t>In order to promote the system of Homoeopathy along with other systems of medicine, the main step initiated in this direction are: </a:t>
            </a:r>
          </a:p>
          <a:p>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lnSpc>
                <a:spcPct val="200000"/>
              </a:lnSpc>
            </a:pPr>
            <a:r>
              <a:rPr lang="en-US" dirty="0" smtClean="0">
                <a:solidFill>
                  <a:srgbClr val="002060"/>
                </a:solidFill>
              </a:rPr>
              <a:t> (1) Constitution of Homoeopathic pharmacopeia committee in 1962 with Dr. B.K. Sarkar as chairman.  It was reconstituted in 1976 with     Dr. Jugal kishore as chairman.  In 1974, first volume of Homoeopathic pharmacopeia of India was published.  It was declared as “official pharmacopeia”.</a:t>
            </a:r>
          </a:p>
          <a:p>
            <a:pPr algn="just"/>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lnSpc>
                <a:spcPct val="200000"/>
              </a:lnSpc>
            </a:pPr>
            <a:r>
              <a:rPr lang="en-US" dirty="0" smtClean="0">
                <a:solidFill>
                  <a:srgbClr val="002060"/>
                </a:solidFill>
              </a:rPr>
              <a:t>(2)Constitution of Central council of homoeopathy to regulate the homoeopathic education and practice in the country in 1974.</a:t>
            </a:r>
          </a:p>
          <a:p>
            <a:pPr algn="just">
              <a:lnSpc>
                <a:spcPct val="200000"/>
              </a:lnSpc>
            </a:pPr>
            <a:r>
              <a:rPr lang="en-US" dirty="0" smtClean="0">
                <a:solidFill>
                  <a:srgbClr val="002060"/>
                </a:solidFill>
              </a:rPr>
              <a:t>(3) Establishment of a homoeopathic pharmacopeia laboratory at Ghaziabad to function as standard drug testing laboratory at national level in 1975. </a:t>
            </a:r>
          </a:p>
          <a:p>
            <a:pPr algn="just">
              <a:lnSpc>
                <a:spcPct val="200000"/>
              </a:lnSpc>
            </a:pPr>
            <a:endParaRPr lang="en-US" dirty="0">
              <a:solidFill>
                <a:schemeClr val="accent6">
                  <a:lumMod val="50000"/>
                </a:schemeClr>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200000"/>
              </a:lnSpc>
            </a:pPr>
            <a:r>
              <a:rPr lang="en-US" dirty="0" smtClean="0">
                <a:solidFill>
                  <a:srgbClr val="002060"/>
                </a:solidFill>
              </a:rPr>
              <a:t>(4) establishment of a national institute of homoeopathy at Calcutta.</a:t>
            </a:r>
          </a:p>
          <a:p>
            <a:pPr>
              <a:lnSpc>
                <a:spcPct val="200000"/>
              </a:lnSpc>
            </a:pPr>
            <a:r>
              <a:rPr lang="en-US" dirty="0" smtClean="0">
                <a:solidFill>
                  <a:srgbClr val="002060"/>
                </a:solidFill>
              </a:rPr>
              <a:t>(5) establishment of homoeopathic division in ministry of health.</a:t>
            </a:r>
          </a:p>
          <a:p>
            <a:pPr>
              <a:lnSpc>
                <a:spcPct val="200000"/>
              </a:lnSpc>
            </a:pPr>
            <a:r>
              <a:rPr lang="en-US" dirty="0" smtClean="0">
                <a:solidFill>
                  <a:srgbClr val="002060"/>
                </a:solidFill>
              </a:rPr>
              <a:t>(6) Constitution of an advisory committee in homoeopathy to advice about various policies to be adopted.</a:t>
            </a:r>
          </a:p>
          <a:p>
            <a:pPr>
              <a:lnSpc>
                <a:spcPct val="150000"/>
              </a:lnSpc>
            </a:pP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200000"/>
              </a:lnSpc>
            </a:pPr>
            <a:r>
              <a:rPr lang="en-US" dirty="0" smtClean="0">
                <a:solidFill>
                  <a:srgbClr val="002060"/>
                </a:solidFill>
              </a:rPr>
              <a:t>(7) Financial assistance to selected colleges for introduction of post graduate training and research in homoeopathy.</a:t>
            </a:r>
          </a:p>
          <a:p>
            <a:pPr algn="just"/>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200000"/>
              </a:lnSpc>
            </a:pPr>
            <a:r>
              <a:rPr lang="en-US" dirty="0" smtClean="0">
                <a:solidFill>
                  <a:srgbClr val="002060"/>
                </a:solidFill>
              </a:rPr>
              <a:t>The two national level of organization which promoted the growth of homoeopathy are: All </a:t>
            </a:r>
            <a:r>
              <a:rPr lang="en-US" dirty="0" err="1" smtClean="0">
                <a:solidFill>
                  <a:srgbClr val="002060"/>
                </a:solidFill>
              </a:rPr>
              <a:t>india</a:t>
            </a:r>
            <a:r>
              <a:rPr lang="en-US" dirty="0" smtClean="0">
                <a:solidFill>
                  <a:srgbClr val="002060"/>
                </a:solidFill>
              </a:rPr>
              <a:t> institution of homoeopathy and homoeopathic medical association of India.</a:t>
            </a:r>
          </a:p>
          <a:p>
            <a:pPr algn="just">
              <a:lnSpc>
                <a:spcPct val="200000"/>
              </a:lnSpc>
            </a:pP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lnSpc>
                <a:spcPct val="150000"/>
              </a:lnSpc>
            </a:pPr>
            <a:r>
              <a:rPr lang="en-US" dirty="0" smtClean="0">
                <a:solidFill>
                  <a:srgbClr val="002060"/>
                </a:solidFill>
              </a:rPr>
              <a:t>Homoeopathic medical association conducts an All India homoeopathic seminars every year.  The reputed homoeopathic magazines which spread homoeopathy along the breadth and length of India are Hahnemannian gleanings by Dr. B.K. Sarkar, Homoeopathic heritage, Journal of Homoeopathic medical association published by homoeopathic medical association of India.</a:t>
            </a: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1948- The Government of India constituted a Homoeopathic Enquiry committee(HEC)</a:t>
            </a:r>
          </a:p>
          <a:p>
            <a:r>
              <a:rPr lang="en-US" dirty="0" smtClean="0"/>
              <a:t>1949- The Homoeopathic </a:t>
            </a:r>
            <a:r>
              <a:rPr lang="en-US" dirty="0" smtClean="0"/>
              <a:t>Enquiry </a:t>
            </a:r>
            <a:r>
              <a:rPr lang="en-US" dirty="0" smtClean="0"/>
              <a:t>committee presented its report, which recommended the constitution of a Central Homoeopathic Council.</a:t>
            </a:r>
          </a:p>
          <a:p>
            <a:r>
              <a:rPr lang="en-US" dirty="0" smtClean="0"/>
              <a:t>1954- Homoeopathic Advisory committee formed  at the center, which advised the Government on all matters pertaining to Homoeopathy including education, research, regulation of practice, pharmacopeias, drug manufacture, hospitals and dispensaries etc.</a:t>
            </a:r>
            <a:endParaRPr lang="en-US" dirty="0"/>
          </a:p>
        </p:txBody>
      </p:sp>
      <p:sp>
        <p:nvSpPr>
          <p:cNvPr id="3" name="Title 2"/>
          <p:cNvSpPr>
            <a:spLocks noGrp="1"/>
          </p:cNvSpPr>
          <p:nvPr>
            <p:ph type="title"/>
          </p:nvPr>
        </p:nvSpPr>
        <p:spPr/>
        <p:txBody>
          <a:bodyPr>
            <a:normAutofit/>
          </a:bodyPr>
          <a:lstStyle/>
          <a:p>
            <a:r>
              <a:rPr sz="3600" smtClean="0"/>
              <a:t>MILE STONES IN THE DEVELOPEMENT OF HOMOEOPATHY IN INDIA</a:t>
            </a:r>
            <a:endParaRPr lang="en-US" sz="36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1955- Special postal issue on 10</a:t>
            </a:r>
            <a:r>
              <a:rPr lang="en-US" baseline="30000" dirty="0" smtClean="0"/>
              <a:t>th</a:t>
            </a:r>
            <a:r>
              <a:rPr lang="en-US" dirty="0" smtClean="0"/>
              <a:t> April, to commemorate the </a:t>
            </a:r>
            <a:r>
              <a:rPr lang="en-US" dirty="0" err="1" smtClean="0"/>
              <a:t>bicentary</a:t>
            </a:r>
            <a:r>
              <a:rPr lang="en-US" dirty="0" smtClean="0"/>
              <a:t> celebration of the birth anniversary of Dr. Hahnemann.</a:t>
            </a:r>
          </a:p>
          <a:p>
            <a:r>
              <a:rPr lang="en-US" dirty="0" smtClean="0"/>
              <a:t>1962- Nomination of an Honorary Homoeopathic advisor to the Government of India. Formation of the Homoeopathic pharmacopeia committee.</a:t>
            </a:r>
          </a:p>
          <a:p>
            <a:r>
              <a:rPr lang="en-US" dirty="0" smtClean="0"/>
              <a:t>1964- Rural homoeopathic medical aid committee formed</a:t>
            </a:r>
          </a:p>
          <a:p>
            <a:r>
              <a:rPr lang="en-US" dirty="0" smtClean="0"/>
              <a:t>1967- The LMHI conference is held in India for the first time.</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1969- Government of India established Central Council for Research in Indian medicine and Homoeopathy(CCRIMH)</a:t>
            </a:r>
          </a:p>
          <a:p>
            <a:r>
              <a:rPr lang="en-US" dirty="0" smtClean="0"/>
              <a:t>1973- Homoeopathic central council act passed in the parliament</a:t>
            </a:r>
          </a:p>
          <a:p>
            <a:r>
              <a:rPr lang="en-US" dirty="0" smtClean="0"/>
              <a:t>1974- Formation of the central council  of Homoeopathy to regulate Homoeopathic education and practice.</a:t>
            </a:r>
          </a:p>
          <a:p>
            <a:r>
              <a:rPr lang="en-US" dirty="0" smtClean="0"/>
              <a:t>1977- (6-10-1977) stamp of </a:t>
            </a:r>
            <a:r>
              <a:rPr lang="en-US" dirty="0" err="1" smtClean="0"/>
              <a:t>Dr.Hahnemann</a:t>
            </a:r>
            <a:r>
              <a:rPr lang="en-US" dirty="0" smtClean="0"/>
              <a:t> released in India.</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honigberger.jpg"/>
          <p:cNvPicPr>
            <a:picLocks noGrp="1" noChangeAspect="1"/>
          </p:cNvPicPr>
          <p:nvPr>
            <p:ph sz="half" idx="1"/>
          </p:nvPr>
        </p:nvPicPr>
        <p:blipFill>
          <a:blip r:embed="rId2"/>
          <a:stretch>
            <a:fillRect/>
          </a:stretch>
        </p:blipFill>
        <p:spPr>
          <a:xfrm>
            <a:off x="457200" y="533400"/>
            <a:ext cx="8077200" cy="5181599"/>
          </a:xfrm>
        </p:spPr>
      </p:pic>
      <p:sp>
        <p:nvSpPr>
          <p:cNvPr id="4" name="Content Placeholder 3"/>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1977- LMHI conference held in India for the second time.</a:t>
            </a:r>
          </a:p>
          <a:p>
            <a:r>
              <a:rPr lang="en-US" dirty="0" smtClean="0"/>
              <a:t>1978- CCRIMH dissolved to form 4 independent research councils, including central council for research in Homoeopathy.</a:t>
            </a:r>
          </a:p>
          <a:p>
            <a:r>
              <a:rPr lang="en-US" dirty="0" smtClean="0"/>
              <a:t>1995- Department of Indian system of Medicine and Homoeopathy(ISMH) formed under the Ministry of Health and Family Welfare, Government of India.</a:t>
            </a:r>
          </a:p>
          <a:p>
            <a:r>
              <a:rPr lang="en-US" dirty="0" smtClean="0"/>
              <a:t>2002-National policy  on Indian systems of medicine and Homoeopathy formulated.</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2003- Department of ISMH renamed as department of </a:t>
            </a:r>
            <a:r>
              <a:rPr lang="en-US" dirty="0" err="1" smtClean="0"/>
              <a:t>Ayurveda</a:t>
            </a:r>
            <a:r>
              <a:rPr lang="en-US" dirty="0" smtClean="0"/>
              <a:t>, </a:t>
            </a:r>
            <a:r>
              <a:rPr lang="en-US" dirty="0" err="1" smtClean="0"/>
              <a:t>siddha</a:t>
            </a:r>
            <a:r>
              <a:rPr lang="en-US" dirty="0" smtClean="0"/>
              <a:t>, </a:t>
            </a:r>
            <a:r>
              <a:rPr lang="en-US" dirty="0" err="1" smtClean="0"/>
              <a:t>unani</a:t>
            </a:r>
            <a:r>
              <a:rPr lang="en-US" dirty="0" smtClean="0"/>
              <a:t>, </a:t>
            </a:r>
            <a:r>
              <a:rPr lang="en-US" dirty="0" err="1" smtClean="0"/>
              <a:t>yoga,and</a:t>
            </a:r>
            <a:r>
              <a:rPr lang="en-US" dirty="0" smtClean="0"/>
              <a:t> naturopathy and Homoeopathy(AYUSH)</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7000" b="-37000"/>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endParaRPr lang="en-US" dirty="0" smtClean="0"/>
          </a:p>
          <a:p>
            <a:pPr algn="ctr">
              <a:buNone/>
            </a:pPr>
            <a:r>
              <a:rPr lang="en-US" sz="5400" dirty="0" smtClean="0">
                <a:solidFill>
                  <a:srgbClr val="FF0000"/>
                </a:solidFill>
              </a:rPr>
              <a:t>THANK YOU…….</a:t>
            </a:r>
            <a:endParaRPr lang="en-US" sz="5400" dirty="0">
              <a:solidFill>
                <a:srgbClr val="FF0000"/>
              </a:solidFill>
            </a:endParaRPr>
          </a:p>
        </p:txBody>
      </p:sp>
      <p:sp>
        <p:nvSpPr>
          <p:cNvPr id="3" name="Title 2"/>
          <p:cNvSpPr>
            <a:spLocks noGrp="1"/>
          </p:cNvSpPr>
          <p:nvPr>
            <p:ph type="title"/>
          </p:nvPr>
        </p:nvSpPr>
        <p:spPr/>
        <p:txBody>
          <a:bodyPr/>
          <a:lstStyle/>
          <a:p>
            <a:endParaRPr lang="en-US"/>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50000"/>
              </a:lnSpc>
            </a:pPr>
            <a:r>
              <a:rPr lang="en-US" dirty="0" smtClean="0">
                <a:solidFill>
                  <a:srgbClr val="002060"/>
                </a:solidFill>
              </a:rPr>
              <a:t>Being home sick, he went back in 1834.  In the next year i.e. 1835, he went to Paris and meets </a:t>
            </a:r>
            <a:r>
              <a:rPr lang="en-US" dirty="0" err="1" smtClean="0">
                <a:solidFill>
                  <a:srgbClr val="002060"/>
                </a:solidFill>
              </a:rPr>
              <a:t>Dr.Hahnemann</a:t>
            </a:r>
            <a:r>
              <a:rPr lang="en-US" dirty="0" smtClean="0">
                <a:solidFill>
                  <a:srgbClr val="002060"/>
                </a:solidFill>
              </a:rPr>
              <a:t> and learned more about homoeopathy.  In 1839, he came to India for the second time and took the treatment of Maharaja Ranjit Singh. </a:t>
            </a:r>
            <a:r>
              <a:rPr lang="en-US" dirty="0" err="1" smtClean="0">
                <a:solidFill>
                  <a:srgbClr val="002060"/>
                </a:solidFill>
              </a:rPr>
              <a:t>Maha</a:t>
            </a:r>
            <a:r>
              <a:rPr lang="en-US" dirty="0" smtClean="0">
                <a:solidFill>
                  <a:srgbClr val="002060"/>
                </a:solidFill>
              </a:rPr>
              <a:t> raja Ranjit Singh suffered from dropsy and a non-healing ulcer on his foot. He given </a:t>
            </a:r>
            <a:r>
              <a:rPr lang="en-US" dirty="0" smtClean="0">
                <a:solidFill>
                  <a:srgbClr val="FF0000"/>
                </a:solidFill>
              </a:rPr>
              <a:t>“</a:t>
            </a:r>
            <a:r>
              <a:rPr lang="en-US" b="1" dirty="0" smtClean="0">
                <a:solidFill>
                  <a:srgbClr val="FF0000"/>
                </a:solidFill>
              </a:rPr>
              <a:t>DULCAMARA”</a:t>
            </a:r>
            <a:r>
              <a:rPr lang="en-US" dirty="0" smtClean="0">
                <a:solidFill>
                  <a:srgbClr val="FF0000"/>
                </a:solidFill>
              </a:rPr>
              <a:t> </a:t>
            </a:r>
            <a:r>
              <a:rPr lang="en-US" dirty="0" smtClean="0">
                <a:solidFill>
                  <a:srgbClr val="002060"/>
                </a:solidFill>
              </a:rPr>
              <a:t>mixed in his wine, which cured him.</a:t>
            </a: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50000"/>
              </a:lnSpc>
            </a:pPr>
            <a:r>
              <a:rPr lang="en-US" dirty="0" smtClean="0">
                <a:solidFill>
                  <a:srgbClr val="002060"/>
                </a:solidFill>
              </a:rPr>
              <a:t>Dr.Hoenigberger  settled in Kolkata after the death of Maharaja Ranjit Singh. This paved the way for the development of homoeopathy in India.  Later he returned to his own country.  In 1852 he published a book about his experiences in London, entitled “35 years in the East”.  This book gives a glimpse about the beginning of Homoeopathic practice in Lahore at the court of Maharaja Rajit Singh.  </a:t>
            </a:r>
          </a:p>
          <a:p>
            <a:pPr>
              <a:lnSpc>
                <a:spcPct val="150000"/>
              </a:lnSpc>
            </a:pP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smtClean="0">
                <a:solidFill>
                  <a:srgbClr val="002060"/>
                </a:solidFill>
              </a:rPr>
              <a:t>In 1836,surgeon </a:t>
            </a:r>
            <a:r>
              <a:rPr lang="en-US" dirty="0" smtClean="0">
                <a:solidFill>
                  <a:srgbClr val="002060"/>
                </a:solidFill>
              </a:rPr>
              <a:t>Samuel Brooking, a retired Medical officer started a homoeopathic hospital at </a:t>
            </a:r>
            <a:r>
              <a:rPr lang="en-US" dirty="0" err="1" smtClean="0">
                <a:solidFill>
                  <a:srgbClr val="002060"/>
                </a:solidFill>
              </a:rPr>
              <a:t>Thanjavur</a:t>
            </a:r>
            <a:r>
              <a:rPr lang="en-US" dirty="0" smtClean="0">
                <a:solidFill>
                  <a:srgbClr val="002060"/>
                </a:solidFill>
              </a:rPr>
              <a:t> and </a:t>
            </a:r>
            <a:r>
              <a:rPr lang="en-US" dirty="0" err="1" smtClean="0">
                <a:solidFill>
                  <a:srgbClr val="002060"/>
                </a:solidFill>
              </a:rPr>
              <a:t>Puthukottai</a:t>
            </a:r>
            <a:r>
              <a:rPr lang="en-US" dirty="0" smtClean="0">
                <a:solidFill>
                  <a:srgbClr val="002060"/>
                </a:solidFill>
              </a:rPr>
              <a:t> under the patronage of Rajas of those states. </a:t>
            </a:r>
            <a:endParaRPr lang="en-US" dirty="0">
              <a:solidFill>
                <a:srgbClr val="00206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main_map" descr="Tamilnadu Map"/>
          <p:cNvPicPr>
            <a:picLocks noChangeAspect="1" noChangeArrowheads="1"/>
          </p:cNvPicPr>
          <p:nvPr/>
        </p:nvPicPr>
        <p:blipFill>
          <a:blip r:embed="rId2"/>
          <a:srcRect/>
          <a:stretch>
            <a:fillRect/>
          </a:stretch>
        </p:blipFill>
        <p:spPr bwMode="auto">
          <a:xfrm>
            <a:off x="304800" y="228600"/>
            <a:ext cx="8458200" cy="6248400"/>
          </a:xfrm>
          <a:prstGeom prst="rect">
            <a:avLst/>
          </a:prstGeom>
          <a:noFill/>
        </p:spPr>
      </p:pic>
      <p:sp>
        <p:nvSpPr>
          <p:cNvPr id="1027" name="Rectangle 3"/>
          <p:cNvSpPr>
            <a:spLocks noChangeArrowheads="1"/>
          </p:cNvSpPr>
          <p:nvPr/>
        </p:nvSpPr>
        <p:spPr bwMode="auto">
          <a:xfrm>
            <a:off x="0" y="8105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Flowchart: Connector 7"/>
          <p:cNvSpPr/>
          <p:nvPr/>
        </p:nvSpPr>
        <p:spPr>
          <a:xfrm>
            <a:off x="5562600" y="3962400"/>
            <a:ext cx="228600" cy="152400"/>
          </a:xfrm>
          <a:prstGeom prst="flowChartConnector">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9" name="Flowchart: Connector 8"/>
          <p:cNvSpPr/>
          <p:nvPr/>
        </p:nvSpPr>
        <p:spPr>
          <a:xfrm>
            <a:off x="5943600" y="3505200"/>
            <a:ext cx="228600" cy="152400"/>
          </a:xfrm>
          <a:prstGeom prst="flowChartConnector">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299</TotalTime>
  <Words>2318</Words>
  <Application>Microsoft Office PowerPoint</Application>
  <PresentationFormat>On-screen Show (4:3)</PresentationFormat>
  <Paragraphs>78</Paragraphs>
  <Slides>52</Slides>
  <Notes>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Paper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MILE STONES IN THE DEVELOPEMENT OF HOMOEOPATHY IN INDIA</vt:lpstr>
      <vt:lpstr>Slide 48</vt:lpstr>
      <vt:lpstr>Slide 49</vt:lpstr>
      <vt:lpstr>Slide 50</vt:lpstr>
      <vt:lpstr>Slide 51</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HOMOEOPATHY IN INDIA </dc:title>
  <dc:creator>Sanal</dc:creator>
  <cp:lastModifiedBy>user</cp:lastModifiedBy>
  <cp:revision>112</cp:revision>
  <dcterms:created xsi:type="dcterms:W3CDTF">2012-08-02T05:19:03Z</dcterms:created>
  <dcterms:modified xsi:type="dcterms:W3CDTF">2017-08-09T06:40:11Z</dcterms:modified>
</cp:coreProperties>
</file>